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</p:sldMasterIdLst>
  <p:sldIdLst>
    <p:sldId id="256" r:id="rId4"/>
    <p:sldId id="257" r:id="rId5"/>
    <p:sldId id="260" r:id="rId6"/>
    <p:sldId id="261" r:id="rId7"/>
    <p:sldId id="271" r:id="rId8"/>
    <p:sldId id="272" r:id="rId9"/>
    <p:sldId id="274" r:id="rId10"/>
    <p:sldId id="275" r:id="rId11"/>
    <p:sldId id="276" r:id="rId12"/>
    <p:sldId id="277" r:id="rId13"/>
    <p:sldId id="278" r:id="rId14"/>
    <p:sldId id="262" r:id="rId15"/>
    <p:sldId id="263" r:id="rId16"/>
    <p:sldId id="264" r:id="rId17"/>
    <p:sldId id="269" r:id="rId18"/>
    <p:sldId id="268" r:id="rId19"/>
    <p:sldId id="267" r:id="rId20"/>
    <p:sldId id="265" r:id="rId21"/>
    <p:sldId id="266" r:id="rId22"/>
    <p:sldId id="289" r:id="rId23"/>
    <p:sldId id="288" r:id="rId24"/>
    <p:sldId id="290" r:id="rId25"/>
    <p:sldId id="291" r:id="rId26"/>
    <p:sldId id="293" r:id="rId27"/>
    <p:sldId id="294" r:id="rId28"/>
    <p:sldId id="297" r:id="rId29"/>
    <p:sldId id="298" r:id="rId30"/>
    <p:sldId id="29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2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1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0,'-1'5,"0"-1,-1 0,1 1,-1-1,0 0,0 0,0 0,-5 5,-5 11,-2 6,-30 43,32-52,0 0,1 1,1 0,1 0,-11 31,15-28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1: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0,'-2'7,"0"0,-1 0,0-1,0 0,0 1,-1-1,-6 7,8-9,-21 26,16-22,1 1,0-1,0 1,-8 17,-50 108,58-121,-1-1,0 0,-1 0,-16 20,-13 20,28-37,2-1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1: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1,'-2'12,"-1"0,1 0,-2 0,0 0,-1-1,0 0,0 0,-10 15,-5 11,-1 10,-22 41,39-79,0 0,0 1,1 0,-3 11,-4 12,5-18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1: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1,'0'4,"-4"1,-2 5,1 4,1 4,-3-1,-1 1,-2-3,-1 1,3 1,2 2,-2-2,0 0,-2-3,0-3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1: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0,'0'9,"0"0,-1 0,0 0,-3 15,2-20,1 0,-1 1,0-1,-1 0,1 0,-1 0,0 0,1-1,-2 1,-5 4,-3 5,1 1,0 0,1 1,1 0,-11 20,10-15,-2 0,-21 28,12-20,-20 32,41-59,-13 26,11-22,0 0,0-1,-1 1,1 0,-1-1,-4 5,-2 3,-1 1,2 0,0 1,0 0,1 0,-5 16,-5 1,7-20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1: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1,'0'17,"1"5,0 0,-2-1,-1 1,-1 0,0-1,-2 1,-10 29,4-25,4-13,1 1,1 0,0 0,1 1,0-1,-2 26,1 3,0-27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1: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0,'-2'1,"0"-1,0 1,1-1,-1 1,0 0,0 0,0 0,1 0,-1 0,0 0,1 0,-1 0,1 1,-1-1,1 1,0-1,0 1,0-1,0 1,0 0,-2 2,-17 45,16-40,-4 10,-1-1,-15 23,14-26,1 1,1 0,-10 24,-6 34,21-56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1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0,'0'4,"0"6,0 5,0 5,0 2,0 3,0 0,0 1,0-1,-4-3,-1-2,-1-1,2-2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" max="2" units="cm"/>
          <inkml:channel name="Y" type="integer" min="-2" max="2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4T09:31: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1,'-3'0,"1"1,0 0,-1 0,1 0,-1 0,1 0,0 0,0 1,0-1,0 1,0-1,0 1,0 0,-3 4,-22 29,-17 48,33-61,-1 1,-24 35,24-44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95A3-EBB0-4884-953C-CF59809D90E2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BB0C9-D33E-4BB9-81D0-7A66BF12D8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D83D7-68AB-49B6-9482-4BFA5873DF9F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3D8DD-2E4B-43C6-B224-DD47C88EABA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.png"/><Relationship Id="rId18" Type="http://schemas.openxmlformats.org/officeDocument/2006/relationships/customXml" Target="../ink/ink9.xml"/><Relationship Id="rId3" Type="http://schemas.openxmlformats.org/officeDocument/2006/relationships/image" Target="../media/image4.jpeg"/><Relationship Id="rId21" Type="http://schemas.openxmlformats.org/officeDocument/2006/relationships/image" Target="../media/image14.png"/><Relationship Id="rId7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image" Target="../media/image12.png"/><Relationship Id="rId2" Type="http://schemas.openxmlformats.org/officeDocument/2006/relationships/image" Target="../media/image3.jpe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customXml" Target="../ink/ink5.xml"/><Relationship Id="rId19" Type="http://schemas.openxmlformats.org/officeDocument/2006/relationships/image" Target="../media/image13.png"/><Relationship Id="rId4" Type="http://schemas.openxmlformats.org/officeDocument/2006/relationships/customXml" Target="../ink/ink2.xml"/><Relationship Id="rId9" Type="http://schemas.openxmlformats.org/officeDocument/2006/relationships/image" Target="../media/image8.png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/>
            </a:b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10866"/>
            <a:ext cx="9144000" cy="1546934"/>
          </a:xfrm>
        </p:spPr>
        <p:txBody>
          <a:bodyPr>
            <a:normAutofit fontScale="80000"/>
          </a:bodyPr>
          <a:lstStyle/>
          <a:p>
            <a:r>
              <a:rPr lang="zh-CN" alt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基于图像处理的物体表面缺陷检测系统</a:t>
            </a:r>
          </a:p>
          <a:p>
            <a:r>
              <a:rPr lang="zh-CN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                                              队员：潘博、严云龙、朱春生</a:t>
            </a:r>
            <a:endParaRPr lang="en-US" altLang="zh-CN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r>
              <a:rPr lang="zh-CN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                         指导老师：郑威</a:t>
            </a:r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6995073" y="3346710"/>
              <a:ext cx="360" cy="36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4"/>
            </p:blipFill>
            <p:spPr>
              <a:xfrm>
                <a:off x="6995073" y="3346710"/>
                <a:ext cx="36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119" y="2257637"/>
            <a:ext cx="3223539" cy="2591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44740" y="2263339"/>
            <a:ext cx="32232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TFTLCD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模块采用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位的并方式与外部连接，之所以 不采用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位的方式，是因为彩屏的数据量比较大，尤其在显示图片的时候，如果用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位数据线， 就会比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位方式慢一倍以上，我们当然希望速度越快越好，所以我们选择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位的接口。</a:t>
            </a:r>
          </a:p>
        </p:txBody>
      </p:sp>
      <p:sp>
        <p:nvSpPr>
          <p:cNvPr id="8" name="矩形 7"/>
          <p:cNvSpPr/>
          <p:nvPr/>
        </p:nvSpPr>
        <p:spPr>
          <a:xfrm>
            <a:off x="506027" y="765673"/>
            <a:ext cx="48915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2.2 TFT-lcd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显示模块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17"/>
            <a:ext cx="12192000" cy="68562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60760" y="4735449"/>
            <a:ext cx="6255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复位和初始化序列，只需要执行一次即可。画点流程就是：设置坐标→写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GRAM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指令→写入颜色数据，然后在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LCD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上面，我们就可以看到对应的点显示我们写入的颜色了。读点流程为：设置坐标→读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GRAM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指令 →读取颜色数据，这样就可以获取到对应点的颜色数据了。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042366" y="836249"/>
            <a:ext cx="5758514" cy="3621623"/>
            <a:chOff x="4003754" y="545902"/>
            <a:chExt cx="5758514" cy="3621623"/>
          </a:xfrm>
        </p:grpSpPr>
        <p:sp>
          <p:nvSpPr>
            <p:cNvPr id="7" name="文本框 6"/>
            <p:cNvSpPr txBox="1"/>
            <p:nvPr/>
          </p:nvSpPr>
          <p:spPr>
            <a:xfrm>
              <a:off x="6293232" y="545902"/>
              <a:ext cx="9906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复位</a:t>
              </a:r>
            </a:p>
          </p:txBody>
        </p:sp>
        <p:sp>
          <p:nvSpPr>
            <p:cNvPr id="9" name="箭头: 下 8"/>
            <p:cNvSpPr/>
            <p:nvPr/>
          </p:nvSpPr>
          <p:spPr>
            <a:xfrm>
              <a:off x="6698045" y="973400"/>
              <a:ext cx="180974" cy="369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10352" y="1342733"/>
              <a:ext cx="135636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初始化序列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110352" y="2170681"/>
              <a:ext cx="135636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设置坐标</a:t>
              </a:r>
            </a:p>
          </p:txBody>
        </p:sp>
        <p:sp>
          <p:nvSpPr>
            <p:cNvPr id="12" name="箭头: 下 11"/>
            <p:cNvSpPr/>
            <p:nvPr/>
          </p:nvSpPr>
          <p:spPr>
            <a:xfrm>
              <a:off x="6698045" y="1756991"/>
              <a:ext cx="180974" cy="369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箭头: 右 12"/>
            <p:cNvSpPr/>
            <p:nvPr/>
          </p:nvSpPr>
          <p:spPr>
            <a:xfrm>
              <a:off x="7583527" y="2282431"/>
              <a:ext cx="304800" cy="1592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083708" y="2182274"/>
              <a:ext cx="1600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读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GRAM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指令</a:t>
              </a:r>
            </a:p>
          </p:txBody>
        </p:sp>
        <p:sp>
          <p:nvSpPr>
            <p:cNvPr id="15" name="箭头: 左 14"/>
            <p:cNvSpPr/>
            <p:nvPr/>
          </p:nvSpPr>
          <p:spPr>
            <a:xfrm>
              <a:off x="5681117" y="2277718"/>
              <a:ext cx="312420" cy="155258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003754" y="2182274"/>
              <a:ext cx="1600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写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GRAM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rPr>
                <a:t>指令</a:t>
              </a:r>
            </a:p>
          </p:txBody>
        </p:sp>
        <p:sp>
          <p:nvSpPr>
            <p:cNvPr id="17" name="箭头: 下 16"/>
            <p:cNvSpPr/>
            <p:nvPr/>
          </p:nvSpPr>
          <p:spPr>
            <a:xfrm>
              <a:off x="4713367" y="2598755"/>
              <a:ext cx="180974" cy="369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003754" y="2993795"/>
              <a:ext cx="1600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写入颜色数据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箭头: 下 18"/>
            <p:cNvSpPr/>
            <p:nvPr/>
          </p:nvSpPr>
          <p:spPr>
            <a:xfrm>
              <a:off x="4710589" y="3404315"/>
              <a:ext cx="180974" cy="369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003754" y="3798193"/>
              <a:ext cx="1600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LCD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显示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83708" y="2996054"/>
              <a:ext cx="1600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写入颜色数据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162068" y="3795677"/>
              <a:ext cx="16002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LCD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显示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箭头: 下 22"/>
            <p:cNvSpPr/>
            <p:nvPr/>
          </p:nvSpPr>
          <p:spPr>
            <a:xfrm>
              <a:off x="8793321" y="2596532"/>
              <a:ext cx="180974" cy="369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4" name="箭头: 下 23"/>
            <p:cNvSpPr/>
            <p:nvPr/>
          </p:nvSpPr>
          <p:spPr>
            <a:xfrm>
              <a:off x="8793321" y="3387781"/>
              <a:ext cx="180974" cy="3693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506027" y="765673"/>
            <a:ext cx="48915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2.2 TFT-lcd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显示模块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6027" y="765673"/>
            <a:ext cx="5051394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2.3 EPS8266WiFi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模块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16" y="1927858"/>
            <a:ext cx="2316681" cy="17984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83497" y="1811433"/>
            <a:ext cx="58545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dirty="0"/>
              <a:t>EPS8266</a:t>
            </a:r>
            <a:r>
              <a:rPr lang="zh-CN" altLang="en-US" dirty="0"/>
              <a:t>是</a:t>
            </a:r>
            <a:r>
              <a:rPr lang="en-US" altLang="zh-CN" dirty="0"/>
              <a:t>ALIENTEK</a:t>
            </a:r>
            <a:r>
              <a:rPr lang="zh-CN" altLang="en-US" dirty="0"/>
              <a:t>推出的一款高性能</a:t>
            </a:r>
            <a:r>
              <a:rPr lang="en-US" altLang="zh-CN" dirty="0"/>
              <a:t>UART-</a:t>
            </a:r>
            <a:r>
              <a:rPr lang="en-US" altLang="zh-CN" dirty="0" err="1"/>
              <a:t>WiFi</a:t>
            </a:r>
            <a:r>
              <a:rPr lang="zh-CN" altLang="en-US" dirty="0"/>
              <a:t>（串口</a:t>
            </a:r>
            <a:r>
              <a:rPr lang="en-US" altLang="zh-CN" dirty="0"/>
              <a:t>-</a:t>
            </a:r>
            <a:r>
              <a:rPr lang="zh-CN" altLang="en-US" dirty="0"/>
              <a:t>无线 </a:t>
            </a:r>
            <a:r>
              <a:rPr lang="en-US" altLang="zh-CN" dirty="0"/>
              <a:t>WIFI</a:t>
            </a:r>
            <a:r>
              <a:rPr lang="zh-CN" altLang="en-US" dirty="0"/>
              <a:t>）模块</a:t>
            </a:r>
            <a:r>
              <a:rPr lang="en-US" altLang="zh-CN" dirty="0"/>
              <a:t>—ESP8266</a:t>
            </a:r>
            <a:r>
              <a:rPr lang="zh-CN" altLang="en-US" dirty="0"/>
              <a:t>模块。</a:t>
            </a:r>
            <a:r>
              <a:rPr lang="en-US" altLang="zh-CN" dirty="0"/>
              <a:t>ATK-ESP8266 </a:t>
            </a:r>
            <a:r>
              <a:rPr lang="zh-CN" altLang="en-US" dirty="0"/>
              <a:t>模块采用串口（</a:t>
            </a:r>
            <a:r>
              <a:rPr lang="en-US" altLang="zh-CN" dirty="0"/>
              <a:t>LVTTL</a:t>
            </a:r>
            <a:r>
              <a:rPr lang="zh-CN" altLang="en-US" dirty="0"/>
              <a:t>）与 </a:t>
            </a:r>
            <a:r>
              <a:rPr lang="en-US" altLang="zh-CN" dirty="0"/>
              <a:t>MCU</a:t>
            </a:r>
            <a:r>
              <a:rPr lang="zh-CN" altLang="en-US" dirty="0"/>
              <a:t>（或其他串口设备）通信，内置 </a:t>
            </a:r>
            <a:r>
              <a:rPr lang="en-US" altLang="zh-CN" dirty="0"/>
              <a:t>TCP/IP</a:t>
            </a:r>
            <a:r>
              <a:rPr lang="zh-CN" altLang="en-US" dirty="0"/>
              <a:t>协议栈，能够实现串口与 </a:t>
            </a:r>
            <a:r>
              <a:rPr lang="en-US" altLang="zh-CN" dirty="0"/>
              <a:t>WIFI </a:t>
            </a:r>
            <a:r>
              <a:rPr lang="zh-CN" altLang="en-US" dirty="0"/>
              <a:t>之间的转换。</a:t>
            </a:r>
            <a:r>
              <a:rPr lang="en-US" altLang="zh-CN" dirty="0"/>
              <a:t>ATK-ESP8266 </a:t>
            </a:r>
            <a:r>
              <a:rPr lang="zh-CN" altLang="en-US" dirty="0"/>
              <a:t>模块非常小巧（</a:t>
            </a:r>
            <a:r>
              <a:rPr lang="en-US" altLang="zh-CN" dirty="0"/>
              <a:t>29mm*19mm</a:t>
            </a:r>
            <a:r>
              <a:rPr lang="zh-CN" altLang="en-US" dirty="0"/>
              <a:t>），模块通过 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en-US" altLang="zh-CN" dirty="0"/>
              <a:t>2.54mm </a:t>
            </a:r>
            <a:r>
              <a:rPr lang="zh-CN" altLang="en-US" dirty="0"/>
              <a:t>间距的排针与外部连接，模块外观如上图所示：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658" y="3959183"/>
            <a:ext cx="7661429" cy="24414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6584" r="223"/>
          <a:stretch>
            <a:fillRect/>
          </a:stretch>
        </p:blipFill>
        <p:spPr>
          <a:xfrm>
            <a:off x="7155180" y="1357630"/>
            <a:ext cx="4176395" cy="26371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5300" y="685800"/>
            <a:ext cx="541591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2.3 EPS8266WiFi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模块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47760" y="184500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其原理图如图所示：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935" y="4181382"/>
            <a:ext cx="2989162" cy="23553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77450" y="4230735"/>
            <a:ext cx="41008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   将</a:t>
            </a:r>
            <a:r>
              <a:rPr lang="en-US" altLang="zh-CN" dirty="0"/>
              <a:t>EPS8266</a:t>
            </a:r>
            <a:r>
              <a:rPr lang="zh-CN" altLang="en-US" dirty="0"/>
              <a:t>插入图中所示位置后即</a:t>
            </a:r>
            <a:endParaRPr lang="en-US" altLang="zh-CN" dirty="0"/>
          </a:p>
          <a:p>
            <a:r>
              <a:rPr lang="zh-CN" altLang="en-US" dirty="0"/>
              <a:t>可完成与探索者</a:t>
            </a:r>
            <a:r>
              <a:rPr lang="en-US" altLang="zh-CN" dirty="0"/>
              <a:t>STM32F4</a:t>
            </a:r>
            <a:r>
              <a:rPr lang="zh-CN" altLang="en-US" dirty="0"/>
              <a:t>开发板物理意</a:t>
            </a:r>
            <a:endParaRPr lang="en-US" altLang="zh-CN" dirty="0"/>
          </a:p>
          <a:p>
            <a:r>
              <a:rPr lang="zh-CN" altLang="en-US" dirty="0"/>
              <a:t>义上的连接。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300" y="685800"/>
            <a:ext cx="558546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2.3 EPS8266WiFi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模块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429958" y="3494570"/>
          <a:ext cx="6178858" cy="2391324"/>
        </p:xfrm>
        <a:graphic>
          <a:graphicData uri="http://schemas.openxmlformats.org/drawingml/2006/table">
            <a:tbl>
              <a:tblPr firstRow="1" firstCol="1" bandRow="1"/>
              <a:tblGrid>
                <a:gridCol w="3089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9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277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发送指令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作用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277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AT+CWMODE=2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设置模块</a:t>
                      </a:r>
                      <a:r>
                        <a:rPr lang="en-US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WIFI </a:t>
                      </a:r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模式为</a:t>
                      </a:r>
                      <a:r>
                        <a:rPr lang="en-US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AP </a:t>
                      </a:r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模式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277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AT+RST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重启生效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108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AT+CWSAP=”ATK-ESP8266”,”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12345678”,1,4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设置模块的</a:t>
                      </a:r>
                      <a:r>
                        <a:rPr lang="en-US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AP </a:t>
                      </a:r>
                      <a:r>
                        <a:rPr lang="zh-CN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参数：</a:t>
                      </a:r>
                      <a:r>
                        <a:rPr lang="en-US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SSID </a:t>
                      </a:r>
                      <a:r>
                        <a:rPr lang="zh-CN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 </a:t>
                      </a:r>
                      <a:r>
                        <a:rPr lang="en-US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ATKESP8266</a:t>
                      </a:r>
                      <a:r>
                        <a:rPr lang="zh-CN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，密码为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12345678</a:t>
                      </a:r>
                      <a:r>
                        <a:rPr lang="zh-CN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，通道号为</a:t>
                      </a:r>
                      <a:r>
                        <a:rPr lang="en-US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</a:t>
                      </a:r>
                      <a:r>
                        <a:rPr lang="zh-CN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，加密方式为：</a:t>
                      </a:r>
                      <a:r>
                        <a:rPr lang="en-US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WPA_WPA2_PSK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277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AT+CIPMUX=0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开启单连接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554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AT+CIPSTART="TCP","192.168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.4.XXX”,8086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建立</a:t>
                      </a:r>
                      <a:r>
                        <a:rPr lang="en-US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TCP </a:t>
                      </a:r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连接到”</a:t>
                      </a:r>
                      <a:r>
                        <a:rPr lang="en-US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192.168.4.XXX</a:t>
                      </a:r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en-US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,8086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277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AT+CIPMODE=1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开启透传模式（仅单连接</a:t>
                      </a:r>
                      <a:r>
                        <a:rPr lang="en-US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client </a:t>
                      </a:r>
                      <a:r>
                        <a:rPr lang="zh-CN" sz="1200" kern="10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时支持）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277">
                <a:tc>
                  <a:txBody>
                    <a:bodyPr/>
                    <a:lstStyle/>
                    <a:p>
                      <a:pPr algn="ctr"/>
                      <a:r>
                        <a:rPr lang="en-US" sz="1200" kern="10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AT+CIPSEND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开始发送数据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429958" y="1674674"/>
            <a:ext cx="61788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为了真正使用</a:t>
            </a:r>
            <a:r>
              <a:rPr lang="en-US" altLang="zh-CN" dirty="0"/>
              <a:t>EPS8266</a:t>
            </a:r>
            <a:r>
              <a:rPr lang="zh-CN" altLang="en-US" dirty="0"/>
              <a:t>模块实现无线接收与无线传输，我们还要在</a:t>
            </a:r>
            <a:r>
              <a:rPr lang="en-US" altLang="zh-CN" dirty="0"/>
              <a:t>MDK5</a:t>
            </a:r>
            <a:r>
              <a:rPr lang="zh-CN" altLang="en-US" dirty="0"/>
              <a:t>上设计驱动程序并烧录进开发板中，我们选择串口无线 </a:t>
            </a:r>
            <a:r>
              <a:rPr lang="en-US" altLang="zh-CN" dirty="0"/>
              <a:t>AP</a:t>
            </a:r>
            <a:r>
              <a:rPr lang="zh-CN" altLang="en-US" dirty="0"/>
              <a:t>模式，模块作为无线 </a:t>
            </a:r>
            <a:r>
              <a:rPr lang="en-US" altLang="zh-CN" dirty="0"/>
              <a:t>WIFI </a:t>
            </a:r>
            <a:r>
              <a:rPr lang="zh-CN" altLang="en-US" dirty="0"/>
              <a:t>热点，允许其他 </a:t>
            </a:r>
            <a:r>
              <a:rPr lang="en-US" altLang="zh-CN" dirty="0"/>
              <a:t>WIFI </a:t>
            </a:r>
            <a:r>
              <a:rPr lang="zh-CN" altLang="en-US" dirty="0"/>
              <a:t>设备连接到本模块，实现串口与其他设备之间的无线（</a:t>
            </a:r>
            <a:r>
              <a:rPr lang="en-US" altLang="zh-CN" dirty="0"/>
              <a:t>WIFI</a:t>
            </a:r>
            <a:r>
              <a:rPr lang="zh-CN" altLang="en-US" dirty="0"/>
              <a:t>）数据转换互传。该模式下，我们设置</a:t>
            </a:r>
            <a:r>
              <a:rPr lang="en-US" altLang="zh-CN" dirty="0"/>
              <a:t>PC</a:t>
            </a:r>
            <a:r>
              <a:rPr lang="zh-CN" altLang="en-US" dirty="0"/>
              <a:t>端为</a:t>
            </a:r>
            <a:r>
              <a:rPr lang="en-US" altLang="zh-CN" dirty="0"/>
              <a:t>TCP </a:t>
            </a:r>
            <a:r>
              <a:rPr lang="zh-CN" altLang="en-US" dirty="0"/>
              <a:t>服务器、开发板作为</a:t>
            </a:r>
            <a:r>
              <a:rPr lang="en-US" altLang="zh-CN" dirty="0"/>
              <a:t>TCP </a:t>
            </a:r>
            <a:r>
              <a:rPr lang="zh-CN" altLang="en-US" dirty="0"/>
              <a:t>客户端。</a:t>
            </a:r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300" y="685800"/>
            <a:ext cx="690308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2.4 WM8978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音频播放模块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70664" y="2077375"/>
            <a:ext cx="5955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   我们使用的探索者</a:t>
            </a:r>
            <a:r>
              <a:rPr lang="en-US" altLang="zh-CN" dirty="0"/>
              <a:t>STM32F4</a:t>
            </a:r>
            <a:r>
              <a:rPr lang="zh-CN" altLang="en-US" dirty="0"/>
              <a:t>开发板上板载了</a:t>
            </a:r>
            <a:r>
              <a:rPr lang="en-US" altLang="zh-CN" dirty="0"/>
              <a:t>WM8978</a:t>
            </a:r>
          </a:p>
          <a:p>
            <a:r>
              <a:rPr lang="zh-CN" altLang="en-US" dirty="0"/>
              <a:t>音频解码芯片以及外放设备，因此我们不需要额外准备其</a:t>
            </a:r>
            <a:endParaRPr lang="en-US" altLang="zh-CN" dirty="0"/>
          </a:p>
          <a:p>
            <a:r>
              <a:rPr lang="zh-CN" altLang="en-US" dirty="0"/>
              <a:t>它音频播放模块，</a:t>
            </a:r>
            <a:r>
              <a:rPr lang="en-US" altLang="zh-CN" dirty="0"/>
              <a:t>WM9878</a:t>
            </a:r>
            <a:r>
              <a:rPr lang="zh-CN" altLang="en-US" dirty="0"/>
              <a:t>芯片在开发板的具体位置如下</a:t>
            </a:r>
            <a:endParaRPr lang="en-US" altLang="zh-CN" dirty="0"/>
          </a:p>
          <a:p>
            <a:r>
              <a:rPr lang="zh-CN" altLang="en-US" dirty="0"/>
              <a:t>图所示：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5" t="6558" r="2534" b="4509"/>
          <a:stretch>
            <a:fillRect/>
          </a:stretch>
        </p:blipFill>
        <p:spPr>
          <a:xfrm rot="16200000">
            <a:off x="4555167" y="2923921"/>
            <a:ext cx="2776867" cy="37197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300" y="685800"/>
            <a:ext cx="681164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2.4 WM8978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音频播放模块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10" y="1455236"/>
            <a:ext cx="4216727" cy="46179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43506" y="1747979"/>
            <a:ext cx="316949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开</a:t>
            </a:r>
            <a:r>
              <a:rPr lang="zh-CN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机后，先初始化各外设，然后检测字库是否存在，如果检测无问题，即检测是否有</a:t>
            </a:r>
            <a:r>
              <a:rPr lang="en-US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端的信号传过来，如果没有就暂时处于休眠状态，如果有就根据信号指定播放对应的语音，同时判断蜂鸣器是否启动。当上位机对拍摄的图像进行检测分析后，会先确认图像是否存在缺陷，然后再仔细分析缺陷的位置以及种类，最后</a:t>
            </a:r>
            <a:r>
              <a:rPr lang="en-US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STM32F4</a:t>
            </a:r>
            <a:r>
              <a:rPr lang="zh-CN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探索者开发板会通过</a:t>
            </a:r>
            <a:r>
              <a:rPr lang="en-US" altLang="zh-CN" sz="16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WiFi</a:t>
            </a:r>
            <a:r>
              <a:rPr lang="zh-CN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模块</a:t>
            </a:r>
            <a:r>
              <a:rPr lang="en-US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EPS8266</a:t>
            </a:r>
            <a:r>
              <a:rPr lang="zh-CN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接收</a:t>
            </a:r>
            <a:r>
              <a:rPr lang="en-US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端的处理信息，若图片存在缺陷，以其自带的蜂鸣器发出警报声，同时语音播报该图片的缺陷种类，</a:t>
            </a:r>
            <a:r>
              <a:rPr lang="zh-CN" altLang="en-US" sz="1600" dirty="0">
                <a:ea typeface="宋体" panose="02010600030101010101" pitchFamily="2" charset="-122"/>
                <a:cs typeface="Times New Roman" panose="02020603050405020304" pitchFamily="18" charset="0"/>
              </a:rPr>
              <a:t>左图</a:t>
            </a:r>
            <a:r>
              <a:rPr lang="zh-CN" altLang="zh-CN" sz="16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所示为语音播报模块的流程图。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48496" y="1349061"/>
            <a:ext cx="71161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WM8978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是欧胜（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Wolfson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）推出的一款全功能音频处理器。它带有一个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HI-FI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级数字信号处理内核，支持增强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3D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硬件环绕音效，以及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5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频段的硬件均衡器，可以有效改善音质；并有一个可编程的陷波滤波器，用以去除屏幕开、切换等噪音。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WM8978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可作为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I2S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主机，输出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LRC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BLCK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时钟，不过我们一般使用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WM8978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作为从机，接收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LRC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BLCK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。另外，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WM8978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I2S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接口支持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中不同的音频数据模式：左（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MSB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）对齐标准、右（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LSB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）对齐标准、飞利浦（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I2S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）标准、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DSP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模式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DSP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模式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。本</a:t>
            </a:r>
            <a:r>
              <a:rPr lang="zh-CN" altLang="en-US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次设计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，我们</a:t>
            </a:r>
            <a:r>
              <a:rPr lang="zh-CN" altLang="en-US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采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用飞利浦标准来传输</a:t>
            </a:r>
            <a:r>
              <a:rPr lang="en-US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I2S </a:t>
            </a:r>
            <a:r>
              <a:rPr lang="zh-CN" altLang="zh-CN" sz="18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数据。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飞利浦标准模式的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I2S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数据传输协议如下图所示：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55" y="4056380"/>
            <a:ext cx="7230745" cy="21596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77520" y="642620"/>
            <a:ext cx="712216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2.4 WM8978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音频播放模块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639" y="1692989"/>
            <a:ext cx="5762202" cy="36513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5300" y="685800"/>
            <a:ext cx="67017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2.4 WM8978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音频播放模块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39012" y="1692989"/>
            <a:ext cx="33946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       WM8978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STM32F4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的连接，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如右图所示：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图中，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PHONE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接口，可以用来插耳机，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P1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接口，可以外接喇叭。硬件上，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IIC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接口和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24C02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TimesNewRomanPSMT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MPU 6050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等共用，另外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I2S_MCLK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TimesNewRomanPSMT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DCMI_D0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共用，所以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I2S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imesNewRomanPSMT"/>
              </a:rPr>
              <a:t>DC MI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不可以同时使用。</a:t>
            </a:r>
            <a:endParaRPr lang="en-US" altLang="zh-CN" sz="180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087" y="685774"/>
            <a:ext cx="60211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2.4WM8978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音频播放模块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648" y="3710014"/>
            <a:ext cx="5403622" cy="16296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05648" y="1674674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l"/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蜂鸣器是一种一体化结构的电子讯响器，采用直流电压供电，广泛应用于计算机、打印机、复印机、报警器、电子玩具、汽车电子设备、电话机、定时器等电子产品中作发声器件。探索者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STM32F4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开发板板载的蜂鸣器是电磁式的有源蜂鸣器，蜂鸣器的驱动信号连接在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STM32F4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PF8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上，如</a:t>
            </a:r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下</a:t>
            </a:r>
            <a:r>
              <a:rPr lang="zh-CN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图 所示：</a:t>
            </a:r>
            <a:endParaRPr lang="zh-CN" altLang="zh-CN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" t="3559" r="3440"/>
          <a:stretch>
            <a:fillRect/>
          </a:stretch>
        </p:blipFill>
        <p:spPr>
          <a:xfrm rot="16200000">
            <a:off x="6101922" y="3618384"/>
            <a:ext cx="1956047" cy="2677670"/>
          </a:xfrm>
        </p:spPr>
      </p:pic>
      <p:sp>
        <p:nvSpPr>
          <p:cNvPr id="9" name="矩形 8"/>
          <p:cNvSpPr/>
          <p:nvPr/>
        </p:nvSpPr>
        <p:spPr>
          <a:xfrm>
            <a:off x="730155" y="1378232"/>
            <a:ext cx="4933798" cy="50167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目录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r>
              <a:rPr lang="zh-CN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、概述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zh-CN" alt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、硬件系统设计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zh-CN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、软件系统设计</a:t>
            </a:r>
            <a:endParaRPr lang="en-US" altLang="zh-CN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en-US" altLang="zh-CN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zh-CN" alt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、总结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70" y="622300"/>
            <a:ext cx="3180329" cy="23428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墨迹 11"/>
              <p14:cNvContentPartPr/>
              <p14:nvPr/>
            </p14:nvContentPartPr>
            <p14:xfrm>
              <a:off x="7486113" y="2663070"/>
              <a:ext cx="95040" cy="16200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5"/>
            </p:blipFill>
            <p:spPr>
              <a:xfrm>
                <a:off x="7486113" y="2663070"/>
                <a:ext cx="95040" cy="162000"/>
              </a:xfrm>
              <a:prstGeom prst="rect"/>
            </p:spPr>
          </p:pic>
        </mc:Fallback>
      </mc:AlternateContent>
      <p:grpSp>
        <p:nvGrpSpPr>
          <p:cNvPr id="16" name="组合 15"/>
          <p:cNvGrpSpPr/>
          <p:nvPr/>
        </p:nvGrpSpPr>
        <p:grpSpPr>
          <a:xfrm>
            <a:off x="7370553" y="2973750"/>
            <a:ext cx="59760" cy="307440"/>
            <a:chOff x="7370553" y="2973750"/>
            <a:chExt cx="59760" cy="30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墨迹 12"/>
                <p14:cNvContentPartPr/>
                <p14:nvPr/>
              </p14:nvContentPartPr>
              <p14:xfrm>
                <a:off x="7370553" y="2973750"/>
                <a:ext cx="59760" cy="144000"/>
              </p14:xfrm>
            </p:contentPart>
          </mc:Choice>
          <mc:Fallback xmlns="">
            <p:pic>
              <p:nvPicPr>
                <p:cNvPr id="13" name="墨迹 12"/>
              </p:nvPicPr>
              <p:blipFill>
                <a:blip r:embed="rId7"/>
              </p:blipFill>
              <p:spPr>
                <a:xfrm>
                  <a:off x="7370553" y="2973750"/>
                  <a:ext cx="59760" cy="144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墨迹 14"/>
                <p14:cNvContentPartPr/>
                <p14:nvPr/>
              </p14:nvContentPartPr>
              <p14:xfrm>
                <a:off x="7374513" y="3204510"/>
                <a:ext cx="38160" cy="76680"/>
              </p14:xfrm>
            </p:contentPart>
          </mc:Choice>
          <mc:Fallback xmlns="">
            <p:pic>
              <p:nvPicPr>
                <p:cNvPr id="15" name="墨迹 14"/>
              </p:nvPicPr>
              <p:blipFill>
                <a:blip r:embed="rId9"/>
              </p:blipFill>
              <p:spPr>
                <a:xfrm>
                  <a:off x="7374513" y="3204510"/>
                  <a:ext cx="38160" cy="7668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墨迹 16"/>
              <p14:cNvContentPartPr/>
              <p14:nvPr/>
            </p14:nvContentPartPr>
            <p14:xfrm>
              <a:off x="7712193" y="2733990"/>
              <a:ext cx="127080" cy="21888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11"/>
            </p:blipFill>
            <p:spPr>
              <a:xfrm>
                <a:off x="7712193" y="2733990"/>
                <a:ext cx="127080" cy="218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墨迹 17"/>
              <p14:cNvContentPartPr/>
              <p14:nvPr/>
            </p14:nvContentPartPr>
            <p14:xfrm>
              <a:off x="7674753" y="3080310"/>
              <a:ext cx="31680" cy="1551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13"/>
            </p:blipFill>
            <p:spPr>
              <a:xfrm>
                <a:off x="7674753" y="3080310"/>
                <a:ext cx="31680" cy="155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墨迹 18"/>
              <p14:cNvContentPartPr/>
              <p14:nvPr/>
            </p14:nvContentPartPr>
            <p14:xfrm>
              <a:off x="7572513" y="3453270"/>
              <a:ext cx="62280" cy="12384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15"/>
            </p:blipFill>
            <p:spPr>
              <a:xfrm>
                <a:off x="7572513" y="3453270"/>
                <a:ext cx="62280" cy="123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墨迹 19"/>
              <p14:cNvContentPartPr/>
              <p14:nvPr/>
            </p14:nvContentPartPr>
            <p14:xfrm>
              <a:off x="7521033" y="3701670"/>
              <a:ext cx="7200" cy="9036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17"/>
            </p:blipFill>
            <p:spPr>
              <a:xfrm>
                <a:off x="7521033" y="3701670"/>
                <a:ext cx="7200" cy="90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墨迹 20"/>
              <p14:cNvContentPartPr/>
              <p14:nvPr/>
            </p14:nvContentPartPr>
            <p14:xfrm>
              <a:off x="7294953" y="3390630"/>
              <a:ext cx="64440" cy="9324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19"/>
            </p:blipFill>
            <p:spPr>
              <a:xfrm>
                <a:off x="7294953" y="3390630"/>
                <a:ext cx="64440" cy="932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墨迹 21"/>
              <p14:cNvContentPartPr/>
              <p14:nvPr/>
            </p14:nvContentPartPr>
            <p14:xfrm>
              <a:off x="7244913" y="3666390"/>
              <a:ext cx="61200" cy="11376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21"/>
            </p:blipFill>
            <p:spPr>
              <a:xfrm>
                <a:off x="7244913" y="3666390"/>
                <a:ext cx="61200" cy="1137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264" y="712407"/>
            <a:ext cx="54152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、软件系统设计</a:t>
            </a:r>
          </a:p>
        </p:txBody>
      </p:sp>
      <p:sp>
        <p:nvSpPr>
          <p:cNvPr id="5" name="矩形 4"/>
          <p:cNvSpPr/>
          <p:nvPr/>
        </p:nvSpPr>
        <p:spPr>
          <a:xfrm>
            <a:off x="2079696" y="2013228"/>
            <a:ext cx="7126611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3.1 </a:t>
            </a:r>
            <a:r>
              <a:rPr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STM32F4开发板软件设计</a:t>
            </a:r>
          </a:p>
        </p:txBody>
      </p:sp>
      <p:sp>
        <p:nvSpPr>
          <p:cNvPr id="9" name="矩形 8"/>
          <p:cNvSpPr/>
          <p:nvPr/>
        </p:nvSpPr>
        <p:spPr>
          <a:xfrm>
            <a:off x="2443480" y="2767965"/>
            <a:ext cx="7597775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   3.2 </a:t>
            </a:r>
            <a:r>
              <a:rPr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图像处理与分析算法设计</a:t>
            </a:r>
          </a:p>
        </p:txBody>
      </p:sp>
      <p:sp>
        <p:nvSpPr>
          <p:cNvPr id="10" name="矩形 9"/>
          <p:cNvSpPr/>
          <p:nvPr/>
        </p:nvSpPr>
        <p:spPr>
          <a:xfrm>
            <a:off x="3272904" y="3523194"/>
            <a:ext cx="7126611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3.3 </a:t>
            </a:r>
            <a:r>
              <a:rPr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Web人机交互界面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5300" y="685800"/>
            <a:ext cx="68414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3.1 STM32F4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开发板软件设计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36650" y="1692910"/>
            <a:ext cx="5177155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    </a:t>
            </a:r>
            <a:r>
              <a:rPr dirty="0">
                <a:solidFill>
                  <a:srgbClr val="000000"/>
                </a:solidFill>
              </a:rPr>
              <a:t>上电后先进行系统初始化，包括时钟配置、延时函数初始化、摄像头程序初始化、音频模块初始化、WIFI模块初始化、LCD屏初始化。初始化成功后进行模式配置界面，主要包括设置摄像头采集图片的格式、图片的分辨率、WIFI模块的工作模式和端口IP地址的设置。设置完毕后，摄像头开始拍照，STM32F4将获取的图片通过串口发送到WIFI模块，WIFI模块将图片上传至上位机后进行等待返回的信息，接受到返回的信息后判断信息类型，如果是存在缺陷则进行语音播报和蜂鸣器报警，完成后进行下一张图像检测流程。如果正常则直接进入下一张图象检测</a:t>
            </a:r>
            <a:r>
              <a:rPr lang="zh-CN" dirty="0">
                <a:solidFill>
                  <a:srgbClr val="000000"/>
                </a:solidFill>
              </a:rPr>
              <a:t>。</a:t>
            </a:r>
          </a:p>
        </p:txBody>
      </p:sp>
      <p:pic>
        <p:nvPicPr>
          <p:cNvPr id="22" name="图片 1" descr="IMG_25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9180" y="1535430"/>
            <a:ext cx="3935730" cy="4622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5300" y="685800"/>
            <a:ext cx="68414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3.2 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图像处理与分析算法设计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36650" y="1692910"/>
            <a:ext cx="955484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 </a:t>
            </a:r>
            <a:r>
              <a:rPr dirty="0">
                <a:solidFill>
                  <a:srgbClr val="000000"/>
                </a:solidFill>
              </a:rPr>
              <a:t>由 Redmon 等</a:t>
            </a:r>
            <a:r>
              <a:rPr lang="zh-CN" altLang="en-US" dirty="0">
                <a:solidFill>
                  <a:srgbClr val="000000"/>
                </a:solidFill>
              </a:rPr>
              <a:t>人</a:t>
            </a:r>
            <a:r>
              <a:rPr dirty="0">
                <a:solidFill>
                  <a:srgbClr val="000000"/>
                </a:solidFill>
              </a:rPr>
              <a:t>于 2016 年提出 YOLO 算法,将目标检测的分类和定位用一个神经网络实现，在目标检测领域得到了广泛的应用，目前已经经历了从 v1 到v5 的发展。Ultralytics公司 2020 年推出的 YOLOv5 具有体积小、速度快、</a:t>
            </a:r>
          </a:p>
        </p:txBody>
      </p:sp>
      <p:pic>
        <p:nvPicPr>
          <p:cNvPr id="3" name="内容占位符 2" descr="202011031530121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375" y="2794635"/>
            <a:ext cx="9463405" cy="32816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 rot="2520000">
            <a:off x="9534525" y="773430"/>
            <a:ext cx="26841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YOLOv5</a:t>
            </a:r>
            <a:r>
              <a:rPr lang="zh-CN" altLang="en-US" sz="24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检测算法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5300" y="685800"/>
            <a:ext cx="68414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3.2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图像处理与分析算法设计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37285" y="1521460"/>
            <a:ext cx="955484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</a:t>
            </a:r>
            <a:r>
              <a:rPr lang="zh-CN" altLang="en-US" dirty="0">
                <a:solidFill>
                  <a:srgbClr val="000000"/>
                </a:solidFill>
              </a:rPr>
              <a:t>本</a:t>
            </a:r>
            <a:r>
              <a:rPr dirty="0">
                <a:solidFill>
                  <a:srgbClr val="000000"/>
                </a:solidFill>
              </a:rPr>
              <a:t>次实验自制了一个纸张数据集，包括孔洞、裂纹、黑斑、褶皱、污渍 5类缺陷，考虑了不同光照、角度、距离和遮挡等情况，各缺陷示例</a:t>
            </a:r>
            <a:r>
              <a:rPr lang="zh-CN" dirty="0">
                <a:solidFill>
                  <a:srgbClr val="000000"/>
                </a:solidFill>
              </a:rPr>
              <a:t>如下。此外我们为了弥补数据不足使用了迁移学习的方法</a:t>
            </a:r>
          </a:p>
        </p:txBody>
      </p:sp>
      <p:pic>
        <p:nvPicPr>
          <p:cNvPr id="4" name="内容占位符 3" descr="IMG_20210524_2032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980" y="2443480"/>
            <a:ext cx="2161540" cy="1584325"/>
          </a:xfrm>
          <a:prstGeom prst="rect">
            <a:avLst/>
          </a:prstGeom>
        </p:spPr>
      </p:pic>
      <p:pic>
        <p:nvPicPr>
          <p:cNvPr id="6" name="图片 5" descr="IMG_20210524_2032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85" y="2443480"/>
            <a:ext cx="2212340" cy="1584325"/>
          </a:xfrm>
          <a:prstGeom prst="rect">
            <a:avLst/>
          </a:prstGeom>
        </p:spPr>
      </p:pic>
      <p:pic>
        <p:nvPicPr>
          <p:cNvPr id="8" name="图片 7" descr="IMG_20210524_2032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555" y="2443480"/>
            <a:ext cx="2233930" cy="1590040"/>
          </a:xfrm>
          <a:prstGeom prst="rect">
            <a:avLst/>
          </a:prstGeom>
        </p:spPr>
      </p:pic>
      <p:pic>
        <p:nvPicPr>
          <p:cNvPr id="9" name="图片 8" descr="IMG_20210524_2032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980" y="4614545"/>
            <a:ext cx="2202180" cy="1574165"/>
          </a:xfrm>
          <a:prstGeom prst="rect">
            <a:avLst/>
          </a:prstGeom>
        </p:spPr>
      </p:pic>
      <p:pic>
        <p:nvPicPr>
          <p:cNvPr id="10" name="图片 9" descr="IMG_20210524_2033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7585" y="4554220"/>
            <a:ext cx="2212975" cy="15735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82115" y="4099560"/>
            <a:ext cx="117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孔洞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328285" y="4107180"/>
            <a:ext cx="117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褶皱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162415" y="4246245"/>
            <a:ext cx="117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裂纹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82115" y="6330315"/>
            <a:ext cx="117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黑斑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327650" y="6188710"/>
            <a:ext cx="1172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污渍</a:t>
            </a:r>
          </a:p>
        </p:txBody>
      </p:sp>
      <p:sp>
        <p:nvSpPr>
          <p:cNvPr id="16" name="矩形 15"/>
          <p:cNvSpPr/>
          <p:nvPr/>
        </p:nvSpPr>
        <p:spPr>
          <a:xfrm rot="2520000">
            <a:off x="9534525" y="773430"/>
            <a:ext cx="26841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数据集制作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5300" y="685800"/>
            <a:ext cx="68414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3.2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图像处理与分析算法设计</a:t>
            </a:r>
          </a:p>
        </p:txBody>
      </p:sp>
      <p:sp>
        <p:nvSpPr>
          <p:cNvPr id="4" name="矩形 3"/>
          <p:cNvSpPr/>
          <p:nvPr/>
        </p:nvSpPr>
        <p:spPr>
          <a:xfrm rot="2520000">
            <a:off x="9534525" y="773430"/>
            <a:ext cx="268414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云计算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800" dirty="0"/>
              <a:t>计算模式部署的商业价值：</a:t>
            </a:r>
          </a:p>
          <a:p>
            <a:r>
              <a:rPr lang="zh-CN" altLang="en-US" sz="1800" dirty="0"/>
              <a:t>1、移动+云计算=实现了IT服务的“在线化“，让技术的门槛大幅降低。</a:t>
            </a:r>
          </a:p>
          <a:p>
            <a:r>
              <a:rPr lang="zh-CN" altLang="en-US" sz="1800" dirty="0"/>
              <a:t>2、云计算是公共服务，是可变成本，可按需使用，不再是固定资产投入，创业公司的成本压力由此大幅下降。</a:t>
            </a:r>
          </a:p>
          <a:p>
            <a:r>
              <a:rPr lang="zh-CN" altLang="en-US" sz="1800" dirty="0"/>
              <a:t>3、云计算将数据变成生产资料和企业资产。</a:t>
            </a:r>
          </a:p>
          <a:p>
            <a:endParaRPr lang="zh-CN" altLang="en-US" sz="1800" dirty="0"/>
          </a:p>
          <a:p>
            <a:endParaRPr lang="zh-CN" altLang="en-US" sz="1540" dirty="0"/>
          </a:p>
          <a:p>
            <a:pPr marL="0" indent="0">
              <a:buNone/>
            </a:pPr>
            <a:r>
              <a:rPr lang="zh-CN" altLang="en-US" sz="1800" dirty="0"/>
              <a:t>基于云计算的优势，我们在深度模型训练结束后，将深度模型部署在阿里云计算中心。 阿里云计算中心为我们提供了高速GPU计算，同时预装了anaconda、pytorch等开发环境。并且阿里云支持高并发，能为多个缺陷检测工作台提供计算，有利于检测规模的扩大化，提升效率降低成本。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5300" y="685800"/>
            <a:ext cx="68414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3.3 web</a:t>
            </a:r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人机交互界面</a:t>
            </a:r>
            <a:endParaRPr lang="zh-CN" alt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图片 15" descr="detect_web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78635" y="1703705"/>
            <a:ext cx="8815344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5300" y="685800"/>
            <a:ext cx="6841490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3.3 web</a:t>
            </a:r>
            <a:r>
              <a:rPr lang="zh-CN" alt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人机交互界面</a:t>
            </a:r>
            <a:endParaRPr lang="zh-CN" alt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3" name="图片 23" descr="detect_result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790700" y="1735455"/>
            <a:ext cx="8820000" cy="468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6715" y="712470"/>
            <a:ext cx="4209415" cy="922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4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、总结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09445" y="2136775"/>
            <a:ext cx="84207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/>
              <a:t>        </a:t>
            </a:r>
            <a:r>
              <a:rPr lang="zh-CN" altLang="en-US"/>
              <a:t>缺陷检测技术是一项具有广泛应用前景的技术 , 不仅在科学探测领域、还是在工业应用领域无论是在军事上还是在我们的生活中 , 缺陷检测发挥着越来越重要的作用。</a:t>
            </a:r>
          </a:p>
          <a:p>
            <a:pPr algn="l"/>
            <a:r>
              <a:rPr lang="zh-CN" altLang="en-US"/>
              <a:t>本文设计了一个基于深度学习与STM32的云计算图像缺陷检测系统。在论文中完成的主要工作包括以下几个方面：</a:t>
            </a:r>
          </a:p>
          <a:p>
            <a:pPr algn="l"/>
            <a:r>
              <a:rPr lang="en-US" altLang="zh-CN"/>
              <a:t>        1.</a:t>
            </a:r>
            <a:r>
              <a:rPr lang="zh-CN" altLang="en-US"/>
              <a:t>在充分考虑整个缺陷检测系统结构，实现了基于主控芯STM32F407的图像获取和检测结果播报功能：主要包括的模块有LCD模块、WIFI模块、音频模块、摄像机模块。</a:t>
            </a:r>
          </a:p>
          <a:p>
            <a:pPr algn="l"/>
            <a:r>
              <a:rPr lang="zh-CN" altLang="en-US"/>
              <a:t>        2. 使用云计算和深度学习，实现了物体表面缺陷的实时识别。并将结果存储到数据库，同时返回到Web界面端实时进行显示和交互。</a:t>
            </a:r>
          </a:p>
          <a:p>
            <a:pPr algn="l"/>
            <a:r>
              <a:rPr lang="zh-CN" altLang="en-US"/>
              <a:t>        3. 使用开发工具进行了相关软件设计 , 为了后续维护和代码升级的方便 , 使用模块化编程。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18560" y="2829560"/>
            <a:ext cx="4754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谢谢观看！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02402" y="552609"/>
            <a:ext cx="26468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、概述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97383" y="3340250"/>
            <a:ext cx="86590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一件优秀的产品除要求满足使用性能外，还要有良好的外观，即良好的表面质量。但是，在制造产品的过程中，表面缺陷的产生往往是不可避免的。不同产品的表面缺陷有着不同的定义和类型，一般而言表面缺陷是产品表面局部物理或化学性质不均匀的区域，如金属表面的划痕、斑点、孔洞，纸张表面的色差、压痕，玻璃等非金属表面的夹杂、破损、污点等等。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因此，本次设计我们基于深度学习与</a:t>
            </a:r>
            <a:r>
              <a:rPr lang="en-US" altLang="zh-CN" dirty="0"/>
              <a:t>STM32</a:t>
            </a:r>
            <a:r>
              <a:rPr lang="zh-CN" altLang="en-US" dirty="0"/>
              <a:t>开发板设计了一款图像缺陷检测技术，以人工智能的方式来检测图像，提高识别的精度与速度。由</a:t>
            </a:r>
            <a:r>
              <a:rPr lang="en-US" altLang="zh-CN" dirty="0"/>
              <a:t>OV5640</a:t>
            </a:r>
            <a:r>
              <a:rPr lang="zh-CN" altLang="en-US" dirty="0"/>
              <a:t>摄像模块负责扫描物体采集图片信息，然后存储在</a:t>
            </a:r>
            <a:r>
              <a:rPr lang="en-US" altLang="zh-CN" dirty="0"/>
              <a:t>STM32F4</a:t>
            </a:r>
            <a:r>
              <a:rPr lang="zh-CN" altLang="en-US" dirty="0"/>
              <a:t>开发板上，再由</a:t>
            </a:r>
            <a:r>
              <a:rPr lang="en-US" altLang="zh-CN" dirty="0"/>
              <a:t>EPS8266</a:t>
            </a:r>
            <a:r>
              <a:rPr lang="zh-CN" altLang="en-US" dirty="0"/>
              <a:t>模块传递图片信息至电脑端，最后通过深度学习的方式识别图像是否存在缺陷以及缺陷的种类，根据这些信息重新发送命令至</a:t>
            </a:r>
            <a:r>
              <a:rPr lang="en-US" altLang="zh-CN" dirty="0"/>
              <a:t>STM32F4</a:t>
            </a:r>
            <a:r>
              <a:rPr lang="zh-CN" altLang="en-US" dirty="0"/>
              <a:t>开发板上将结果以语音方式呈现。</a:t>
            </a:r>
          </a:p>
        </p:txBody>
      </p:sp>
      <p:pic>
        <p:nvPicPr>
          <p:cNvPr id="5" name="图片 4" descr="QQ图片20210525003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710" y="300990"/>
            <a:ext cx="5942330" cy="28663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8822" y="712407"/>
            <a:ext cx="5468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、硬件系统设计</a:t>
            </a:r>
          </a:p>
        </p:txBody>
      </p:sp>
      <p:sp>
        <p:nvSpPr>
          <p:cNvPr id="5" name="矩形 4"/>
          <p:cNvSpPr/>
          <p:nvPr/>
        </p:nvSpPr>
        <p:spPr>
          <a:xfrm>
            <a:off x="2079696" y="2013228"/>
            <a:ext cx="71266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2.1 </a:t>
            </a:r>
            <a:r>
              <a:rPr lang="en-US" altLang="zh-C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ov5640</a:t>
            </a:r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摄像头模块</a:t>
            </a:r>
            <a:endParaRPr lang="zh-CN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43681" y="2768211"/>
            <a:ext cx="71266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2.2 TFT-lcd</a:t>
            </a:r>
            <a:r>
              <a:rPr lang="zh-CN" alt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显示</a:t>
            </a:r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模块</a:t>
            </a:r>
            <a:endParaRPr lang="zh-CN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72904" y="3523194"/>
            <a:ext cx="71266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2.3 </a:t>
            </a:r>
            <a:r>
              <a:rPr lang="en-US" altLang="zh-C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EPS8266WiFi</a:t>
            </a:r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模块</a:t>
            </a:r>
            <a:endParaRPr lang="zh-CN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50595" y="4325274"/>
            <a:ext cx="71266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2.4WM8978</a:t>
            </a:r>
            <a:r>
              <a:rPr lang="zh-CN" alt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音频播放模块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59030" y="699623"/>
            <a:ext cx="5814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STM32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开发板介绍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101" y="1622953"/>
            <a:ext cx="5322269" cy="360304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27369" y="2766167"/>
            <a:ext cx="32306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ALIENTEK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探索者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STM32 F4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开发板，资源十分丰富，并把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STM32F407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的内部资源发挥到了极致，基本所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STM32F 407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的内部资源，都可以在此开发板上验证。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1" y="1892652"/>
            <a:ext cx="5322269" cy="3603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879" y="4025493"/>
            <a:ext cx="4502122" cy="12719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96000" y="3517778"/>
            <a:ext cx="3257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OLED/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摄像头模块接口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这是开发板板载的一个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OLED/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摄像头模块接口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(P8)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，如果是 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OLED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模块，靠左插即可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右边两个孔位悬空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。如果是摄像头模块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(ALIENTEK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提供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，则刚好插满。通过这个接口，可以分别连接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个外部模块，从而实现相关实验。</a:t>
            </a:r>
          </a:p>
        </p:txBody>
      </p:sp>
      <p:sp>
        <p:nvSpPr>
          <p:cNvPr id="8" name="矩形 7"/>
          <p:cNvSpPr/>
          <p:nvPr/>
        </p:nvSpPr>
        <p:spPr>
          <a:xfrm>
            <a:off x="506027" y="765673"/>
            <a:ext cx="4776187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2.1 ov5640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摄像模块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19616"/>
            <a:ext cx="2353749" cy="18742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730683" y="1119616"/>
            <a:ext cx="2955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  OV5640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OV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OmniVision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公司生产的一颗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1/4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寸的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CMOSQSXGA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2592*1944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）图像传感器，提供了一个完整的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500W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像素摄像头解决方案，并且集成了自动对焦（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AF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）功能，具有非常高的性价比。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8" y="1714"/>
            <a:ext cx="12192000" cy="6856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554" y="1392705"/>
            <a:ext cx="4015654" cy="26309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554" y="4248053"/>
            <a:ext cx="3983115" cy="12341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96000" y="1720840"/>
            <a:ext cx="3018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ALIENTEK OV5640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摄像头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模块自带了有源晶振，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用于产生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24M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时钟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OV5640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XCLK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，模块的闪光灯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(LED1&amp;LED2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OV5640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STROBE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脚 控制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可编程控制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。同时自带了稳压芯片，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用于提供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OV5640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稳定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2.8V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1.5V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工作电压，模块通过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一个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2*9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双排排针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(P1)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与外部通信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027" y="765673"/>
            <a:ext cx="4776187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2.1 ov5640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摄像模块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20"/>
            <a:ext cx="12192000" cy="685628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828497" y="1734084"/>
            <a:ext cx="3781091" cy="4265138"/>
            <a:chOff x="981409" y="1744989"/>
            <a:chExt cx="3781091" cy="4265138"/>
          </a:xfrm>
        </p:grpSpPr>
        <p:sp>
          <p:nvSpPr>
            <p:cNvPr id="17" name="文本框 16"/>
            <p:cNvSpPr txBox="1"/>
            <p:nvPr/>
          </p:nvSpPr>
          <p:spPr>
            <a:xfrm>
              <a:off x="981409" y="4880685"/>
              <a:ext cx="161925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charset="-122"/>
                  <a:cs typeface="Times New Roman" panose="02020603050405020304" pitchFamily="18" charset="0"/>
                </a:rPr>
                <a:t>BMP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格式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570527" y="1744989"/>
              <a:ext cx="3191973" cy="4265138"/>
              <a:chOff x="1570527" y="1744989"/>
              <a:chExt cx="3191973" cy="4265138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2018872" y="1744989"/>
                <a:ext cx="16192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charset="-122"/>
                    <a:cs typeface="Times New Roman" panose="02020603050405020304" pitchFamily="18" charset="0"/>
                  </a:rPr>
                  <a:t>stm32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028823" y="2525357"/>
                <a:ext cx="16192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初始化</a:t>
                </a:r>
              </a:p>
            </p:txBody>
          </p:sp>
          <p:sp>
            <p:nvSpPr>
              <p:cNvPr id="7" name="箭头: 下 6"/>
              <p:cNvSpPr/>
              <p:nvPr/>
            </p:nvSpPr>
            <p:spPr>
              <a:xfrm>
                <a:off x="2747961" y="2126653"/>
                <a:ext cx="180974" cy="3693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018872" y="3334725"/>
                <a:ext cx="16192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启动摄像头</a:t>
                </a:r>
              </a:p>
            </p:txBody>
          </p:sp>
          <p:sp>
            <p:nvSpPr>
              <p:cNvPr id="10" name="箭头: 下 9"/>
              <p:cNvSpPr/>
              <p:nvPr/>
            </p:nvSpPr>
            <p:spPr>
              <a:xfrm>
                <a:off x="2747961" y="2919354"/>
                <a:ext cx="180974" cy="3693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074544" y="4171924"/>
                <a:ext cx="16192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模式选择</a:t>
                </a:r>
              </a:p>
            </p:txBody>
          </p:sp>
          <p:sp>
            <p:nvSpPr>
              <p:cNvPr id="12" name="箭头: 下 11"/>
              <p:cNvSpPr/>
              <p:nvPr/>
            </p:nvSpPr>
            <p:spPr>
              <a:xfrm>
                <a:off x="2738010" y="3733428"/>
                <a:ext cx="180974" cy="3693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3" name="箭头: 圆角右 12"/>
              <p:cNvSpPr/>
              <p:nvPr/>
            </p:nvSpPr>
            <p:spPr>
              <a:xfrm rot="5400000">
                <a:off x="3677603" y="4399860"/>
                <a:ext cx="550544" cy="406588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5" name="箭头: 圆角右 14"/>
              <p:cNvSpPr/>
              <p:nvPr/>
            </p:nvSpPr>
            <p:spPr>
              <a:xfrm rot="16200000" flipH="1">
                <a:off x="1550257" y="4400737"/>
                <a:ext cx="550544" cy="406589"/>
              </a:xfrm>
              <a:prstGeom prst="ben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143250" y="4883447"/>
                <a:ext cx="161925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JPEG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格式</a:t>
                </a:r>
              </a:p>
            </p:txBody>
          </p:sp>
          <p:sp>
            <p:nvSpPr>
              <p:cNvPr id="19" name="箭头: 下 18"/>
              <p:cNvSpPr/>
              <p:nvPr/>
            </p:nvSpPr>
            <p:spPr>
              <a:xfrm>
                <a:off x="1610060" y="5252779"/>
                <a:ext cx="180974" cy="3693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" name="箭头: 下 19"/>
              <p:cNvSpPr/>
              <p:nvPr/>
            </p:nvSpPr>
            <p:spPr>
              <a:xfrm>
                <a:off x="3929987" y="5255290"/>
                <a:ext cx="150496" cy="3693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570527" y="5640795"/>
                <a:ext cx="2535841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传输</a:t>
                </a:r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6096000" y="2716547"/>
            <a:ext cx="33480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打开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STM32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的电源开关后，程序进行初始化，然后会自动启动摄像头模块，此时可以选择图像格式，选择完图像格式之后，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STM32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会将摄像头采集到的图像通过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WIFI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模块进行传输</a:t>
            </a:r>
          </a:p>
        </p:txBody>
      </p:sp>
      <p:sp>
        <p:nvSpPr>
          <p:cNvPr id="23" name="矩形 22"/>
          <p:cNvSpPr/>
          <p:nvPr/>
        </p:nvSpPr>
        <p:spPr>
          <a:xfrm>
            <a:off x="506027" y="765673"/>
            <a:ext cx="4776187" cy="7067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2.1 ov5640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摄像模块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83" y="2268349"/>
            <a:ext cx="3795573" cy="31165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44156" y="2395478"/>
            <a:ext cx="32232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TFT-LCD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即薄膜晶体管液晶显示器。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TFT-LCD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与无源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TN-LCD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STN-LCD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的简单矩阵不同，它在液晶显示屏的每一个象 素上都设置有一个薄膜晶体管（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TFT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），可有效地克服非选通时的串扰，使显示液晶屏的静态特 性与扫描线数无关，因此大大提高了图像质量。</a:t>
            </a:r>
          </a:p>
        </p:txBody>
      </p:sp>
      <p:sp>
        <p:nvSpPr>
          <p:cNvPr id="8" name="矩形 7"/>
          <p:cNvSpPr/>
          <p:nvPr/>
        </p:nvSpPr>
        <p:spPr>
          <a:xfrm>
            <a:off x="506027" y="765673"/>
            <a:ext cx="48915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2.2 TFT-lcd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显示模块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2152</Words>
  <Application>Microsoft Office PowerPoint</Application>
  <PresentationFormat>宽屏</PresentationFormat>
  <Paragraphs>131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TimesNewRomanPSMT</vt:lpstr>
      <vt:lpstr>等线</vt:lpstr>
      <vt:lpstr>等线 Light</vt:lpstr>
      <vt:lpstr>宋体</vt:lpstr>
      <vt:lpstr>Arial</vt:lpstr>
      <vt:lpstr>Calibri</vt:lpstr>
      <vt:lpstr>Times New Roman</vt:lpstr>
      <vt:lpstr>Office 主题​​</vt:lpstr>
      <vt:lpstr>1_Office 主题​​</vt:lpstr>
      <vt:lpstr>2_Office 主题​​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严 云龙</dc:creator>
  <cp:lastModifiedBy>严 云龙</cp:lastModifiedBy>
  <cp:revision>24</cp:revision>
  <dcterms:created xsi:type="dcterms:W3CDTF">2021-05-24T07:51:00Z</dcterms:created>
  <dcterms:modified xsi:type="dcterms:W3CDTF">2021-05-25T04:48:54Z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2052-11.8.2.8053</vt:lpwstr>
  </property>
</Properties>
</file>